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7" r:id="rId3"/>
    <p:sldId id="268" r:id="rId4"/>
    <p:sldId id="270" r:id="rId5"/>
    <p:sldId id="269" r:id="rId6"/>
    <p:sldId id="271" r:id="rId7"/>
    <p:sldId id="272" r:id="rId8"/>
    <p:sldId id="273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B77"/>
    <a:srgbClr val="506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80877" autoAdjust="0"/>
  </p:normalViewPr>
  <p:slideViewPr>
    <p:cSldViewPr showGuides="1">
      <p:cViewPr varScale="1">
        <p:scale>
          <a:sx n="89" d="100"/>
          <a:sy n="89" d="100"/>
        </p:scale>
        <p:origin x="720" y="7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1" dirty="0"/>
              <a:t>Dyslexia</a:t>
            </a:r>
            <a:r>
              <a:rPr lang="en-US" dirty="0"/>
              <a:t> is a learning disorder that involves difficulty reading due to problems identifying speech sounds and learning how they relate to letters and words “ ~ https://www.mayoclinic.org/diseases-conditions/dyslexia/symptoms-causes/syc-20353552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1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Much harder to see if a student has dyslexia in Spanish speaking countries due to the grammar, spelling, etc.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Could only be told once students were failing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study and test was created to try to predict dyslexia ahead of time to nip it early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95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Age is left skewed, </a:t>
            </a:r>
          </a:p>
          <a:p>
            <a:pPr marL="171450" indent="-171450">
              <a:buFontTx/>
              <a:buChar char="-"/>
            </a:pPr>
            <a:r>
              <a:rPr lang="en-US" dirty="0"/>
              <a:t>Sex is even</a:t>
            </a:r>
          </a:p>
          <a:p>
            <a:pPr marL="171450" indent="-171450">
              <a:buFontTx/>
              <a:buChar char="-"/>
            </a:pPr>
            <a:r>
              <a:rPr lang="en-US" dirty="0"/>
              <a:t>Native Lang is slightly more “N”, and more likely to fail a language (some type of interaction possibly?)</a:t>
            </a:r>
          </a:p>
          <a:p>
            <a:pPr marL="171450" indent="-171450">
              <a:buFontTx/>
              <a:buChar char="-"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RF slowest, better CI, but for AUC for all data is lowest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5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AUC is higher for Lasso/Ridge/</a:t>
            </a:r>
            <a:r>
              <a:rPr lang="en-US" dirty="0" err="1"/>
              <a:t>Elas</a:t>
            </a:r>
            <a:endParaRPr lang="en-US" dirty="0"/>
          </a:p>
          <a:p>
            <a:r>
              <a:rPr lang="en-US" dirty="0"/>
              <a:t>RF test train AUC on par with </a:t>
            </a:r>
            <a:r>
              <a:rPr lang="en-US" dirty="0" err="1"/>
              <a:t>eachother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Lasso/Ridge/</a:t>
            </a:r>
            <a:r>
              <a:rPr lang="en-US" dirty="0" err="1"/>
              <a:t>Elas</a:t>
            </a:r>
            <a:r>
              <a:rPr lang="en-US" dirty="0"/>
              <a:t> similar in ranking, doesn’t seem to like most variables</a:t>
            </a:r>
          </a:p>
          <a:p>
            <a:r>
              <a:rPr lang="en-US" dirty="0"/>
              <a:t>RF uses most and forces more on the exam rather than demographics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3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11/22/2020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11/22/2020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11/22/2020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11/22/2020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11/22/2020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11/22/2020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11/22/2020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11/22/2020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hyperlink" Target="https://www.kaggle.com/luzrello/dyslexi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456943" cy="2680127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b="1" dirty="0"/>
              <a:t>Predicting Risk of Dyslexia”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Sydney Marino</a:t>
            </a:r>
          </a:p>
          <a:p>
            <a:r>
              <a:rPr lang="en-US" dirty="0"/>
              <a:t>Fall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277AC-F1CB-4468-9BC9-65A8D67E3268}"/>
              </a:ext>
            </a:extLst>
          </p:cNvPr>
          <p:cNvSpPr/>
          <p:nvPr/>
        </p:nvSpPr>
        <p:spPr>
          <a:xfrm>
            <a:off x="0" y="5715000"/>
            <a:ext cx="1141412" cy="1143000"/>
          </a:xfrm>
          <a:prstGeom prst="rect">
            <a:avLst/>
          </a:prstGeom>
          <a:solidFill>
            <a:srgbClr val="50606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E8B1FA0-6C70-4CBF-A651-2AD0C017F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962">
        <p:fade/>
      </p:transition>
    </mc:Choice>
    <mc:Fallback>
      <p:transition spd="med" advTm="339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7612" y="0"/>
            <a:ext cx="2291176" cy="619919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380E17-0B83-4E1D-BECB-581752F0488F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7F6485E-BAE5-47F0-8442-AC6B5D7C6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3089"/>
              </p:ext>
            </p:extLst>
          </p:nvPr>
        </p:nvGraphicFramePr>
        <p:xfrm>
          <a:off x="2055812" y="2362200"/>
          <a:ext cx="8077200" cy="4343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49894457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33170203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73398212"/>
                    </a:ext>
                  </a:extLst>
                </a:gridCol>
              </a:tblGrid>
              <a:tr h="37317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901784"/>
                  </a:ext>
                </a:extLst>
              </a:tr>
              <a:tr h="373170"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Sex of 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M,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304084"/>
                  </a:ext>
                </a:extLst>
              </a:tr>
              <a:tr h="625260">
                <a:tc>
                  <a:txBody>
                    <a:bodyPr/>
                    <a:lstStyle/>
                    <a:p>
                      <a:r>
                        <a:rPr lang="en-US" dirty="0" err="1"/>
                        <a:t>Nativelang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Spanish the participant’s native language?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85436"/>
                  </a:ext>
                </a:extLst>
              </a:tr>
              <a:tr h="670980">
                <a:tc>
                  <a:txBody>
                    <a:bodyPr/>
                    <a:lstStyle/>
                    <a:p>
                      <a:r>
                        <a:rPr lang="en-US" dirty="0" err="1"/>
                        <a:t>Otherlang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participant failed language class at least once?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Y, 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250635"/>
                  </a:ext>
                </a:extLst>
              </a:tr>
              <a:tr h="37317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of 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45366"/>
                  </a:ext>
                </a:extLst>
              </a:tr>
              <a:tr h="644102">
                <a:tc>
                  <a:txBody>
                    <a:bodyPr/>
                    <a:lstStyle/>
                    <a:p>
                      <a:r>
                        <a:rPr lang="en-US" dirty="0" err="1"/>
                        <a:t>Desktop_Tablet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conducted on tablet or desktop?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D,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85975"/>
                  </a:ext>
                </a:extLst>
              </a:tr>
              <a:tr h="354328">
                <a:tc>
                  <a:txBody>
                    <a:bodyPr/>
                    <a:lstStyle/>
                    <a:p>
                      <a:r>
                        <a:rPr lang="en-US" dirty="0" err="1"/>
                        <a:t>ClicksX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# of clicks for question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1163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r>
                        <a:rPr lang="en-US" dirty="0" err="1"/>
                        <a:t>AccuracyX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correct clicks for question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187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MissrateX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miss clicks for question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145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E2AD7A0-32C7-4823-ADB0-77EAFE900DC4}"/>
              </a:ext>
            </a:extLst>
          </p:cNvPr>
          <p:cNvSpPr txBox="1"/>
          <p:nvPr/>
        </p:nvSpPr>
        <p:spPr>
          <a:xfrm>
            <a:off x="1903412" y="83088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5039 Participants given a game, 32 questions, to predict if they had dyslexia or not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Originally 197 predictors, reduced to 95 due reduce redundancy and delete NULL predictors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Response variable: If the person has dyslexia (Y/N)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540 participants (12%) have dyslexia, 4,499 do not have dyslexia (88%)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Goal: Predict dyslexia among Spanish speaking students to aid them early on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CEC62AA-AC39-486A-AF8C-E94503689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598">
        <p:fade/>
      </p:transition>
    </mc:Choice>
    <mc:Fallback>
      <p:transition spd="med" advTm="1025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1E9CFC-F6D4-4E0C-AE10-D52F6DD3F2B8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321442C-18F7-441C-85BE-25BA7F0F2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520" y="37627"/>
            <a:ext cx="5496692" cy="3391373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EF4813-AF14-4003-AE5C-8435CCA74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520" y="3429000"/>
            <a:ext cx="5496692" cy="3391373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C53481E9-4E2D-4C7F-931F-1AC55AE93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212" y="1791517"/>
            <a:ext cx="5039492" cy="35045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7C33F94-5B24-4A0F-BBFE-F35A4B534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893">
        <p:fade/>
      </p:transition>
    </mc:Choice>
    <mc:Fallback>
      <p:transition spd="med" advTm="58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1D70EE-C0E2-4AE0-AD74-9B099A3E4184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384F2CBB-43A1-45F5-8778-8A49B8D7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6" y="47664"/>
            <a:ext cx="3581400" cy="467519"/>
          </a:xfrm>
        </p:spPr>
        <p:txBody>
          <a:bodyPr>
            <a:normAutofit/>
          </a:bodyPr>
          <a:lstStyle/>
          <a:p>
            <a:r>
              <a:rPr lang="en-US" sz="2000" dirty="0"/>
              <a:t>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D75D6-732A-4458-AE43-DC765223A652}"/>
              </a:ext>
            </a:extLst>
          </p:cNvPr>
          <p:cNvSpPr txBox="1"/>
          <p:nvPr/>
        </p:nvSpPr>
        <p:spPr>
          <a:xfrm>
            <a:off x="1606423" y="797718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 Models were created: (1) Lasso, (2) Ridge, (3) Elastic, (4) Random Forest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GLM models 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Binomial, cv 10, 50 different test/train combinations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Random Forest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/>
              <a:t>Ntree</a:t>
            </a:r>
            <a:r>
              <a:rPr lang="en-US" sz="1600" dirty="0"/>
              <a:t> = 500, </a:t>
            </a:r>
            <a:r>
              <a:rPr lang="en-US" sz="1600" dirty="0" err="1"/>
              <a:t>mtry</a:t>
            </a:r>
            <a:r>
              <a:rPr lang="en-US" sz="1600" dirty="0"/>
              <a:t> = p/3, 50 different test/train combinations</a:t>
            </a:r>
          </a:p>
          <a:p>
            <a:pPr lvl="1"/>
            <a:endParaRPr lang="en-US" sz="16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1B76105-2F06-4CAF-B85E-EDBBB933F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13131"/>
              </p:ext>
            </p:extLst>
          </p:nvPr>
        </p:nvGraphicFramePr>
        <p:xfrm>
          <a:off x="1293812" y="2438400"/>
          <a:ext cx="10210801" cy="3483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110221661"/>
                    </a:ext>
                  </a:extLst>
                </a:gridCol>
                <a:gridCol w="1695245">
                  <a:extLst>
                    <a:ext uri="{9D8B030D-6E8A-4147-A177-3AD203B41FA5}">
                      <a16:colId xmlns:a16="http://schemas.microsoft.com/office/drawing/2014/main" val="199291366"/>
                    </a:ext>
                  </a:extLst>
                </a:gridCol>
                <a:gridCol w="1428955">
                  <a:extLst>
                    <a:ext uri="{9D8B030D-6E8A-4147-A177-3AD203B41FA5}">
                      <a16:colId xmlns:a16="http://schemas.microsoft.com/office/drawing/2014/main" val="202190696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063133315"/>
                    </a:ext>
                  </a:extLst>
                </a:gridCol>
                <a:gridCol w="2971801">
                  <a:extLst>
                    <a:ext uri="{9D8B030D-6E8A-4147-A177-3AD203B41FA5}">
                      <a16:colId xmlns:a16="http://schemas.microsoft.com/office/drawing/2014/main" val="2638085156"/>
                    </a:ext>
                  </a:extLst>
                </a:gridCol>
              </a:tblGrid>
              <a:tr h="923181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Fitting Time (Train/Test)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Fitting Time (Full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 for All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 CI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90770"/>
                  </a:ext>
                </a:extLst>
              </a:tr>
              <a:tr h="612519">
                <a:tc>
                  <a:txBody>
                    <a:bodyPr/>
                    <a:lstStyle/>
                    <a:p>
                      <a:r>
                        <a:rPr lang="en-US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8.80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.8472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0.8207814, 0.8221305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493242"/>
                  </a:ext>
                </a:extLst>
              </a:tr>
              <a:tr h="400618">
                <a:tc>
                  <a:txBody>
                    <a:bodyPr/>
                    <a:lstStyle/>
                    <a:p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9.23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0.8207277, 0.8220673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215861"/>
                  </a:ext>
                </a:extLst>
              </a:tr>
              <a:tr h="534859">
                <a:tc>
                  <a:txBody>
                    <a:bodyPr/>
                    <a:lstStyle/>
                    <a:p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6.45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0.8206256, 0.8219711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22196"/>
                  </a:ext>
                </a:extLst>
              </a:tr>
              <a:tr h="534859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12.57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0.8302181, 0.8316996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249196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1F28D8-D749-4884-B5A5-74B402377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1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007">
        <p:fade/>
      </p:transition>
    </mc:Choice>
    <mc:Fallback>
      <p:transition spd="med" advTm="78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3B099E-75B7-4A98-8588-869E2D6B3C81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C400139-EF28-472F-921F-B170125CC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6" y="47664"/>
            <a:ext cx="6543346" cy="467519"/>
          </a:xfrm>
        </p:spPr>
        <p:txBody>
          <a:bodyPr>
            <a:normAutofit/>
          </a:bodyPr>
          <a:lstStyle/>
          <a:p>
            <a:r>
              <a:rPr lang="en-US" sz="2000" dirty="0"/>
              <a:t>Model Analysis – AUC of 50 Samples</a:t>
            </a:r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D9D882-34AC-477F-8A13-5FB4A64C3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266" y="3671041"/>
            <a:ext cx="4866946" cy="3000997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38D0717-072B-4927-8ACA-58D6EC724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065" y="702571"/>
            <a:ext cx="4990923" cy="3077442"/>
          </a:xfrm>
          <a:prstGeom prst="rect">
            <a:avLst/>
          </a:prstGeom>
        </p:spPr>
      </p:pic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6CAB43-41AA-42D5-B312-802CE5412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2266" y="698089"/>
            <a:ext cx="4749823" cy="2928778"/>
          </a:xfrm>
          <a:prstGeom prst="rect">
            <a:avLst/>
          </a:prstGeom>
        </p:spPr>
      </p:pic>
      <p:pic>
        <p:nvPicPr>
          <p:cNvPr id="21" name="Picture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98DB2C-97D9-4303-8BDB-22E00242D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0064" y="3732894"/>
            <a:ext cx="4990923" cy="307744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C6E933B-DEF4-4E58-A9A9-567806B8E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227">
        <p:fade/>
      </p:transition>
    </mc:Choice>
    <mc:Fallback>
      <p:transition spd="med" advTm="512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2A99C5-FEBA-439B-B2E6-E9CF85F358D5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F5AC6B9-25DE-4015-A50A-D3EE1EBFF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013" y="3696684"/>
            <a:ext cx="4904762" cy="30229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955571A-8A3F-4711-9BA7-DD4F5C2D6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012" y="533400"/>
            <a:ext cx="4904762" cy="302290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68273B-5AE8-4E19-B3D4-E7E211E28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54920"/>
              </p:ext>
            </p:extLst>
          </p:nvPr>
        </p:nvGraphicFramePr>
        <p:xfrm>
          <a:off x="2992717" y="825650"/>
          <a:ext cx="2438400" cy="1219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817813554"/>
                    </a:ext>
                  </a:extLst>
                </a:gridCol>
                <a:gridCol w="689011">
                  <a:extLst>
                    <a:ext uri="{9D8B030D-6E8A-4147-A177-3AD203B41FA5}">
                      <a16:colId xmlns:a16="http://schemas.microsoft.com/office/drawing/2014/main" val="1459910170"/>
                    </a:ext>
                  </a:extLst>
                </a:gridCol>
                <a:gridCol w="758789">
                  <a:extLst>
                    <a:ext uri="{9D8B030D-6E8A-4147-A177-3AD203B41FA5}">
                      <a16:colId xmlns:a16="http://schemas.microsoft.com/office/drawing/2014/main" val="50898116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Feature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Imp Value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Ranking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9442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</a:rPr>
                        <a:t>Nativelang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1.61E+00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415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</a:rPr>
                        <a:t>Desktop_Tablet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5.33E-01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25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Age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1.88E-01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034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Clicks4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5.55E-02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569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Clicks11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5.00E-02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2969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D82A97A-2BA0-4EBB-B964-8B23E7A9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12760"/>
              </p:ext>
            </p:extLst>
          </p:nvPr>
        </p:nvGraphicFramePr>
        <p:xfrm>
          <a:off x="3193133" y="3962401"/>
          <a:ext cx="2234603" cy="1219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85511">
                  <a:extLst>
                    <a:ext uri="{9D8B030D-6E8A-4147-A177-3AD203B41FA5}">
                      <a16:colId xmlns:a16="http://schemas.microsoft.com/office/drawing/2014/main" val="811944748"/>
                    </a:ext>
                  </a:extLst>
                </a:gridCol>
                <a:gridCol w="579501">
                  <a:extLst>
                    <a:ext uri="{9D8B030D-6E8A-4147-A177-3AD203B41FA5}">
                      <a16:colId xmlns:a16="http://schemas.microsoft.com/office/drawing/2014/main" val="2550408330"/>
                    </a:ext>
                  </a:extLst>
                </a:gridCol>
                <a:gridCol w="669591">
                  <a:extLst>
                    <a:ext uri="{9D8B030D-6E8A-4147-A177-3AD203B41FA5}">
                      <a16:colId xmlns:a16="http://schemas.microsoft.com/office/drawing/2014/main" val="103746496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Feature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Imp Value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Ranking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1500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</a:rPr>
                        <a:t>Nativelang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1.44E+00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28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</a:rPr>
                        <a:t>Desktop_Tablet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4.66E-01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Age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1.92E-01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69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Otherlang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6.91E-02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065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Sex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5.35E-02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90981"/>
                  </a:ext>
                </a:extLst>
              </a:tr>
            </a:tbl>
          </a:graphicData>
        </a:graphic>
      </p:graphicFrame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F6E5E5D5-99D4-4C78-AEF7-63F6D71D6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255" y="533399"/>
            <a:ext cx="4904762" cy="3022901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2C7F38A-79B0-42B6-8091-C2B72C9F7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77468"/>
              </p:ext>
            </p:extLst>
          </p:nvPr>
        </p:nvGraphicFramePr>
        <p:xfrm>
          <a:off x="8504816" y="804135"/>
          <a:ext cx="2200929" cy="120586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73624">
                  <a:extLst>
                    <a:ext uri="{9D8B030D-6E8A-4147-A177-3AD203B41FA5}">
                      <a16:colId xmlns:a16="http://schemas.microsoft.com/office/drawing/2014/main" val="3350429094"/>
                    </a:ext>
                  </a:extLst>
                </a:gridCol>
                <a:gridCol w="670106">
                  <a:extLst>
                    <a:ext uri="{9D8B030D-6E8A-4147-A177-3AD203B41FA5}">
                      <a16:colId xmlns:a16="http://schemas.microsoft.com/office/drawing/2014/main" val="2440161970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13886048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Feature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Imp Value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Ranking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44354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</a:rPr>
                        <a:t>Nativelang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1.56E+00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8862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</a:rPr>
                        <a:t>Desktop_Tablet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5.16E-01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4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Age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1.86E-01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27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Clicks4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5.38E-02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644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Clicks11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4.85E-02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11852"/>
                  </a:ext>
                </a:extLst>
              </a:tr>
            </a:tbl>
          </a:graphicData>
        </a:graphic>
      </p:graphicFrame>
      <p:pic>
        <p:nvPicPr>
          <p:cNvPr id="25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558B3A6B-B069-46AA-91DD-902FAD9AD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4255" y="3696683"/>
            <a:ext cx="4904763" cy="3022901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93E35FF-FEED-4909-8C42-81F71EC9B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738601"/>
              </p:ext>
            </p:extLst>
          </p:nvPr>
        </p:nvGraphicFramePr>
        <p:xfrm>
          <a:off x="8120982" y="3947163"/>
          <a:ext cx="2111308" cy="106299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8739">
                  <a:extLst>
                    <a:ext uri="{9D8B030D-6E8A-4147-A177-3AD203B41FA5}">
                      <a16:colId xmlns:a16="http://schemas.microsoft.com/office/drawing/2014/main" val="3742386152"/>
                    </a:ext>
                  </a:extLst>
                </a:gridCol>
                <a:gridCol w="837661">
                  <a:extLst>
                    <a:ext uri="{9D8B030D-6E8A-4147-A177-3AD203B41FA5}">
                      <a16:colId xmlns:a16="http://schemas.microsoft.com/office/drawing/2014/main" val="1067833783"/>
                    </a:ext>
                  </a:extLst>
                </a:gridCol>
                <a:gridCol w="434908">
                  <a:extLst>
                    <a:ext uri="{9D8B030D-6E8A-4147-A177-3AD203B41FA5}">
                      <a16:colId xmlns:a16="http://schemas.microsoft.com/office/drawing/2014/main" val="2545188231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Feature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Imp Value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Ranking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1299581"/>
                  </a:ext>
                </a:extLst>
              </a:tr>
              <a:tr h="1413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Clicks24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26.699014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390281"/>
                  </a:ext>
                </a:extLst>
              </a:tr>
              <a:tr h="1413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Clicks25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21.588859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782561"/>
                  </a:ext>
                </a:extLst>
              </a:tr>
              <a:tr h="1413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</a:rPr>
                        <a:t>Nativelang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20.338603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52243"/>
                  </a:ext>
                </a:extLst>
              </a:tr>
              <a:tr h="1413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Clicks28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19.817859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905261"/>
                  </a:ext>
                </a:extLst>
              </a:tr>
              <a:tr h="1413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Age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18.584801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60083"/>
                  </a:ext>
                </a:extLst>
              </a:tr>
            </a:tbl>
          </a:graphicData>
        </a:graphic>
      </p:graphicFrame>
      <p:sp>
        <p:nvSpPr>
          <p:cNvPr id="27" name="Title 12">
            <a:extLst>
              <a:ext uri="{FF2B5EF4-FFF2-40B4-BE49-F238E27FC236}">
                <a16:creationId xmlns:a16="http://schemas.microsoft.com/office/drawing/2014/main" id="{1F7D7B94-558B-4826-A7C6-A54FAE50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596" y="31814"/>
            <a:ext cx="6543346" cy="467519"/>
          </a:xfrm>
        </p:spPr>
        <p:txBody>
          <a:bodyPr>
            <a:normAutofit/>
          </a:bodyPr>
          <a:lstStyle/>
          <a:p>
            <a:r>
              <a:rPr lang="en-US" sz="1500" dirty="0"/>
              <a:t>Model Analysis – Importance/Coefficients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0A28AD1-598E-4D7D-91AB-FA5D3F125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282">
        <p:fade/>
      </p:transition>
    </mc:Choice>
    <mc:Fallback>
      <p:transition spd="med" advTm="66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22DD5-3CF2-465D-9711-9A2D80ED772B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7F8B9A8B-027F-4E96-B5E6-452DA333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6" y="47664"/>
            <a:ext cx="6543346" cy="467519"/>
          </a:xfrm>
        </p:spPr>
        <p:txBody>
          <a:bodyPr>
            <a:normAutofit/>
          </a:bodyPr>
          <a:lstStyle/>
          <a:p>
            <a:r>
              <a:rPr lang="en-US" sz="2000" dirty="0"/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47979-22A4-4582-8673-00FDCEDC1100}"/>
              </a:ext>
            </a:extLst>
          </p:cNvPr>
          <p:cNvSpPr txBox="1"/>
          <p:nvPr/>
        </p:nvSpPr>
        <p:spPr>
          <a:xfrm>
            <a:off x="1547996" y="797718"/>
            <a:ext cx="9144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Lasso/Ridge/Elastic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Focuses more on demographic information, not the actual exam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Doesn’t use a lot of features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AUC isn’t bad, but may show signs of overfitting</a:t>
            </a:r>
          </a:p>
          <a:p>
            <a:pPr marL="742950" lvl="1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Random Forest is the preferred model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Uses more features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Better AUC for both test and train data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Takes a bit more time, but computing time isn’t that awful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Suggests non-linear relationship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Future Considerations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More test subjects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Consider using balance data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More native Spanish speakers</a:t>
            </a:r>
          </a:p>
          <a:p>
            <a:pPr lvl="1"/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791703-CFFE-4985-B73A-C89250DDA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55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27">
        <p:fade/>
      </p:transition>
    </mc:Choice>
    <mc:Fallback>
      <p:transition spd="med" advTm="749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22DD5-3CF2-465D-9711-9A2D80ED772B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7F8B9A8B-027F-4E96-B5E6-452DA333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6" y="47664"/>
            <a:ext cx="6543346" cy="467519"/>
          </a:xfrm>
        </p:spPr>
        <p:txBody>
          <a:bodyPr>
            <a:normAutofit/>
          </a:bodyPr>
          <a:lstStyle/>
          <a:p>
            <a:r>
              <a:rPr lang="en-US" sz="2000" dirty="0"/>
              <a:t>Reference/Resources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91E3F-C04E-46E8-A122-775A6C1919F9}"/>
              </a:ext>
            </a:extLst>
          </p:cNvPr>
          <p:cNvSpPr txBox="1"/>
          <p:nvPr/>
        </p:nvSpPr>
        <p:spPr>
          <a:xfrm>
            <a:off x="1547996" y="79771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Data: </a:t>
            </a:r>
            <a:r>
              <a:rPr lang="en-US" sz="2000" dirty="0">
                <a:hlinkClick r:id="rId4"/>
              </a:rPr>
              <a:t>https://www.kaggle.com/luzrello/dyslexia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Code: https://github.com/SydneySHartman/STA9891_Dsylexia</a:t>
            </a:r>
          </a:p>
          <a:p>
            <a:pPr lvl="1"/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99868F-5D96-47D5-8CEB-AC126F1A3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556">
        <p:fade/>
      </p:transition>
    </mc:Choice>
    <mc:Fallback>
      <p:transition spd="med" advTm="9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502</TotalTime>
  <Words>671</Words>
  <Application>Microsoft Office PowerPoint</Application>
  <PresentationFormat>Custom</PresentationFormat>
  <Paragraphs>189</Paragraphs>
  <Slides>8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Euphemia</vt:lpstr>
      <vt:lpstr>Segoe UI</vt:lpstr>
      <vt:lpstr>Math 16x9</vt:lpstr>
      <vt:lpstr>“Predicting Risk of Dyslexia”</vt:lpstr>
      <vt:lpstr>The Data</vt:lpstr>
      <vt:lpstr>PowerPoint Presentation</vt:lpstr>
      <vt:lpstr>Models</vt:lpstr>
      <vt:lpstr>Model Analysis – AUC of 50 Samples</vt:lpstr>
      <vt:lpstr>Model Analysis – Importance/Coefficients</vt:lpstr>
      <vt:lpstr>Conclusion</vt:lpstr>
      <vt:lpstr>Reference/Resources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“Predicting Risk of Dyslexia”</dc:title>
  <dc:creator>SYDNEY.MARINO@baruchmail.cuny.edu</dc:creator>
  <cp:lastModifiedBy>SYDNEY.MARINO@baruchmail.cuny.edu</cp:lastModifiedBy>
  <cp:revision>22</cp:revision>
  <dcterms:created xsi:type="dcterms:W3CDTF">2020-11-20T17:22:59Z</dcterms:created>
  <dcterms:modified xsi:type="dcterms:W3CDTF">2020-11-22T23:36:01Z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